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146846977" r:id="rId5"/>
    <p:sldId id="2146847043" r:id="rId6"/>
    <p:sldId id="2146846979" r:id="rId7"/>
    <p:sldId id="2146847044" r:id="rId8"/>
    <p:sldId id="2146846981" r:id="rId9"/>
    <p:sldId id="2146847055" r:id="rId10"/>
    <p:sldId id="2146847072" r:id="rId11"/>
    <p:sldId id="2146847073" r:id="rId12"/>
    <p:sldId id="2146846995" r:id="rId13"/>
    <p:sldId id="2146846985" r:id="rId14"/>
    <p:sldId id="2146847050" r:id="rId15"/>
    <p:sldId id="2146846978" r:id="rId16"/>
    <p:sldId id="2146847046" r:id="rId17"/>
    <p:sldId id="256" r:id="rId18"/>
    <p:sldId id="2146847013" r:id="rId19"/>
    <p:sldId id="2146846996" r:id="rId20"/>
    <p:sldId id="2146846987" r:id="rId21"/>
    <p:sldId id="2146846989" r:id="rId22"/>
    <p:sldId id="2146847017" r:id="rId23"/>
    <p:sldId id="2146846988" r:id="rId24"/>
    <p:sldId id="2146847071" r:id="rId25"/>
    <p:sldId id="2146846997" r:id="rId26"/>
    <p:sldId id="2146846992" r:id="rId27"/>
    <p:sldId id="2146847041" r:id="rId28"/>
    <p:sldId id="2146847042" r:id="rId29"/>
    <p:sldId id="2146847066" r:id="rId30"/>
    <p:sldId id="2146847065" r:id="rId31"/>
    <p:sldId id="2146847027" r:id="rId32"/>
    <p:sldId id="2146847074" r:id="rId33"/>
    <p:sldId id="2146847075" r:id="rId34"/>
    <p:sldId id="2146847076" r:id="rId35"/>
    <p:sldId id="2146847077" r:id="rId36"/>
    <p:sldId id="2146846999" r:id="rId37"/>
    <p:sldId id="2146846998" r:id="rId38"/>
    <p:sldId id="2146847000" r:id="rId39"/>
    <p:sldId id="2146847022" r:id="rId40"/>
    <p:sldId id="2146847082" r:id="rId41"/>
    <p:sldId id="2146847083" r:id="rId42"/>
    <p:sldId id="2146847003" r:id="rId43"/>
    <p:sldId id="2146847002" r:id="rId44"/>
    <p:sldId id="2146847004" r:id="rId45"/>
    <p:sldId id="2146847023" r:id="rId46"/>
    <p:sldId id="2146847008" r:id="rId47"/>
    <p:sldId id="2146847053" r:id="rId48"/>
    <p:sldId id="2146847054" r:id="rId49"/>
    <p:sldId id="2146847011" r:id="rId50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8F3E84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8" autoAdjust="0"/>
    <p:restoredTop sz="97852" autoAdjust="0"/>
  </p:normalViewPr>
  <p:slideViewPr>
    <p:cSldViewPr snapToGrid="0">
      <p:cViewPr varScale="1">
        <p:scale>
          <a:sx n="47" d="100"/>
          <a:sy n="47" d="100"/>
        </p:scale>
        <p:origin x="23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6T10:16:3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1224 4678 23639 0 0,'-24'-16'2622'0'0,"49"16"-2561"0"0,674 64-991 0 0,-632-59 881 0 0,927 16-1208 0 0,-1-59 741 0 0,-787 29 588 0 0,934-77 2642 0 0,-9-75 620 0 0,-558 41-2331 0 0,-15-54-433 0 0,-302 70-490 0 0,-9-20-17 0 0,-5-29-296 0 0,-186 112 138 0 0,-1-2 0 0 0,52-53 0 0 0,-99 88 87 0 0,115-123-126 0 0,-102 106 85 0 0,-1 0 0 0 0,-2-2 0 0 0,24-45 0 0 0,-18 22-60 0 0,-3 0 0 0 0,-2-2 0 0 0,-3 0 0 0 0,14-74 0 0 0,-22 79-49 0 0,-3 0 1 0 0,-1-1-1 0 0,-2 1 1 0 0,-3-1 0 0 0,-9-64-1 0 0,1 49-14 0 0,-4 1 0 0 0,-2 0 0 0 0,-3 1 0 0 0,-3 0-1 0 0,-36-74 1 0 0,20 61-107 0 0,-4 1 1 0 0,-98-130-1 0 0,52 98-17 0 0,-4 3 0 0 0,-4 5-1 0 0,-4 4 1 0 0,-138-98 0 0 0,46 55-616 0 0,-298-159 0 0 0,92 96 592 0 0,-12 26 159 0 0,-276-50-118 0 0,-20 73 79 0 0,390 111 385 0 0,-323 0-1 0 0,375 41 504 0 0,-428 57 0 0 0,232 34 61 0 0,11 38-50 0 0,289-75-424 0 0,2 6 0 0 0,3 8-1 0 0,4 6 1 0 0,3 7-1 0 0,-194 143 1 0 0,233-142-171 0 0,4 4 0 0 0,4 5 0 0 0,4 3 0 0 0,4 5 0 0 0,5 4 0 0 0,-76 119 0 0 0,104-127-212 0 0,5 2-1 0 0,-65 161 1 0 0,84-166-226 0 0,5 1 0 0 0,3 2 0 0 0,5 1 0 0 0,4 0 0 0 0,-9 192 0 0 0,26-220 158 0 0,4 0-1 0 0,2 0 1 0 0,3 0 0 0 0,4-1-1 0 0,2 0 1 0 0,4-1 0 0 0,2-1-1 0 0,3-1 1 0 0,4-1 0 0 0,2-1 0 0 0,2-1-1 0 0,62 90 1 0 0,93 97-758 0 0,-45-94-4933 0 0,-9-31-1272 0 0,-129-121 6933 0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92B452-E2B1-3BC9-5028-FEDDFDED2A21}"/>
              </a:ext>
            </a:extLst>
          </p:cNvPr>
          <p:cNvGrpSpPr/>
          <p:nvPr userDrawn="1"/>
        </p:nvGrpSpPr>
        <p:grpSpPr>
          <a:xfrm>
            <a:off x="575152" y="954471"/>
            <a:ext cx="5418833" cy="2603828"/>
            <a:chOff x="224725" y="1940203"/>
            <a:chExt cx="5418833" cy="26038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E5592C-5C3F-425D-69B6-6EBA71FB3BE0}"/>
                </a:ext>
              </a:extLst>
            </p:cNvPr>
            <p:cNvSpPr txBox="1"/>
            <p:nvPr/>
          </p:nvSpPr>
          <p:spPr>
            <a:xfrm>
              <a:off x="731519" y="2344119"/>
              <a:ext cx="4912039" cy="219991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EB7B98-28D0-EF55-96A8-6F504C74771F}"/>
                </a:ext>
              </a:extLst>
            </p:cNvPr>
            <p:cNvSpPr/>
            <p:nvPr/>
          </p:nvSpPr>
          <p:spPr>
            <a:xfrm>
              <a:off x="224725" y="2006693"/>
              <a:ext cx="369333" cy="369333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1EC3CC-4424-F878-13CC-EEC8F81AB76C}"/>
                </a:ext>
              </a:extLst>
            </p:cNvPr>
            <p:cNvSpPr txBox="1"/>
            <p:nvPr/>
          </p:nvSpPr>
          <p:spPr>
            <a:xfrm>
              <a:off x="644477" y="1940203"/>
              <a:ext cx="335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Copy</a:t>
              </a:r>
              <a:r>
                <a:rPr lang="en-US" dirty="0"/>
                <a:t> the prompt text below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870A19-88A0-8E0A-B94D-0063977A15D2}"/>
              </a:ext>
            </a:extLst>
          </p:cNvPr>
          <p:cNvSpPr/>
          <p:nvPr/>
        </p:nvSpPr>
        <p:spPr>
          <a:xfrm>
            <a:off x="1059424" y="4356783"/>
            <a:ext cx="5352573" cy="1348352"/>
          </a:xfrm>
          <a:prstGeom prst="rect">
            <a:avLst/>
          </a:prstGeom>
          <a:solidFill>
            <a:srgbClr val="F5F5F5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7CF01C-16F8-1A24-6D7C-E4E88B30DE23}"/>
              </a:ext>
            </a:extLst>
          </p:cNvPr>
          <p:cNvSpPr/>
          <p:nvPr/>
        </p:nvSpPr>
        <p:spPr>
          <a:xfrm>
            <a:off x="1658635" y="4543673"/>
            <a:ext cx="4368941" cy="925113"/>
          </a:xfrm>
          <a:prstGeom prst="roundRect">
            <a:avLst>
              <a:gd name="adj" fmla="val 62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D3FA9C-716D-DFA3-C481-94ADB30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59" y="4640472"/>
            <a:ext cx="357190" cy="385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9DC0AC-76F9-44DB-6DFF-6CD0A83C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44" y="4547119"/>
            <a:ext cx="472322" cy="4791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D80E4C-CFE2-45F5-F81A-2226AA6D698C}"/>
              </a:ext>
            </a:extLst>
          </p:cNvPr>
          <p:cNvSpPr txBox="1"/>
          <p:nvPr/>
        </p:nvSpPr>
        <p:spPr>
          <a:xfrm>
            <a:off x="2066873" y="4656905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Paste the prompt here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575152" y="3966835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944484" y="3925817"/>
            <a:ext cx="454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Paste</a:t>
            </a:r>
            <a:r>
              <a:rPr lang="en-US" dirty="0"/>
              <a:t> the prompt text into Copilot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CFF22B-332F-DD06-32D4-1170534B3990}"/>
              </a:ext>
            </a:extLst>
          </p:cNvPr>
          <p:cNvGrpSpPr/>
          <p:nvPr userDrawn="1"/>
        </p:nvGrpSpPr>
        <p:grpSpPr>
          <a:xfrm>
            <a:off x="575152" y="6386730"/>
            <a:ext cx="5452424" cy="2275811"/>
            <a:chOff x="418397" y="6371801"/>
            <a:chExt cx="5452424" cy="22758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02B7C7-4506-5C1C-78E7-C3A487F36C29}"/>
                </a:ext>
              </a:extLst>
            </p:cNvPr>
            <p:cNvSpPr txBox="1"/>
            <p:nvPr userDrawn="1"/>
          </p:nvSpPr>
          <p:spPr>
            <a:xfrm>
              <a:off x="925191" y="6775717"/>
              <a:ext cx="4945630" cy="1871895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D64E30F-11ED-D0C7-97DC-CCCBB6D7C8AE}"/>
                </a:ext>
              </a:extLst>
            </p:cNvPr>
            <p:cNvSpPr/>
            <p:nvPr userDrawn="1"/>
          </p:nvSpPr>
          <p:spPr>
            <a:xfrm>
              <a:off x="418397" y="6438291"/>
              <a:ext cx="369333" cy="36933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F3A430-F864-17D6-CBBF-503A48F247D3}"/>
                </a:ext>
              </a:extLst>
            </p:cNvPr>
            <p:cNvSpPr txBox="1"/>
            <p:nvPr userDrawn="1"/>
          </p:nvSpPr>
          <p:spPr>
            <a:xfrm>
              <a:off x="838149" y="6371801"/>
              <a:ext cx="459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Paste</a:t>
              </a:r>
              <a:r>
                <a:rPr lang="en-US" dirty="0"/>
                <a:t> the Copilot output here (optional)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4691433" y="3967217"/>
            <a:ext cx="201541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359504" y="6425405"/>
            <a:ext cx="1194791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8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E5592C-5C3F-425D-69B6-6EBA71FB3BE0}"/>
              </a:ext>
            </a:extLst>
          </p:cNvPr>
          <p:cNvSpPr txBox="1"/>
          <p:nvPr/>
        </p:nvSpPr>
        <p:spPr>
          <a:xfrm>
            <a:off x="133678" y="986124"/>
            <a:ext cx="6582711" cy="732439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EB7B98-28D0-EF55-96A8-6F504C74771F}"/>
              </a:ext>
            </a:extLst>
          </p:cNvPr>
          <p:cNvSpPr/>
          <p:nvPr/>
        </p:nvSpPr>
        <p:spPr>
          <a:xfrm>
            <a:off x="133678" y="503559"/>
            <a:ext cx="369333" cy="36933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EC3CC-4424-F878-13CC-EEC8F81AB76C}"/>
              </a:ext>
            </a:extLst>
          </p:cNvPr>
          <p:cNvSpPr txBox="1"/>
          <p:nvPr/>
        </p:nvSpPr>
        <p:spPr>
          <a:xfrm>
            <a:off x="553430" y="530519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Copy</a:t>
            </a:r>
            <a:r>
              <a:rPr lang="en-US" dirty="0"/>
              <a:t> the prompt text below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182714" y="8469833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552047" y="8480589"/>
            <a:ext cx="493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Paste</a:t>
            </a:r>
            <a:r>
              <a:rPr lang="en-US" dirty="0"/>
              <a:t> the prompt text into Copilot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5405480" y="8536363"/>
            <a:ext cx="1171610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7329D2-D70B-2BFE-9EBB-B73C8245F0C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714" y="1035538"/>
            <a:ext cx="6438288" cy="712233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Prompt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1239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E02B7C7-4506-5C1C-78E7-C3A487F36C29}"/>
              </a:ext>
            </a:extLst>
          </p:cNvPr>
          <p:cNvSpPr txBox="1"/>
          <p:nvPr userDrawn="1"/>
        </p:nvSpPr>
        <p:spPr>
          <a:xfrm>
            <a:off x="233266" y="983526"/>
            <a:ext cx="6515492" cy="790962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631297" y="599996"/>
            <a:ext cx="97038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943D738-2F48-79AF-45A0-6D82F7978E3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91313" y="1100517"/>
            <a:ext cx="6392708" cy="771980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Response text goes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516967-9FC6-4343-F9D5-8C961DA993EF}"/>
              </a:ext>
            </a:extLst>
          </p:cNvPr>
          <p:cNvSpPr/>
          <p:nvPr userDrawn="1"/>
        </p:nvSpPr>
        <p:spPr>
          <a:xfrm>
            <a:off x="233266" y="514052"/>
            <a:ext cx="369333" cy="3693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1F9AB-D9E8-F437-B289-02BD0E48BB64}"/>
              </a:ext>
            </a:extLst>
          </p:cNvPr>
          <p:cNvSpPr txBox="1"/>
          <p:nvPr userDrawn="1"/>
        </p:nvSpPr>
        <p:spPr>
          <a:xfrm>
            <a:off x="653017" y="541012"/>
            <a:ext cx="57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Copy/Paste</a:t>
            </a:r>
            <a:r>
              <a:rPr lang="en-US" dirty="0"/>
              <a:t> the Copilot response</a:t>
            </a:r>
          </a:p>
        </p:txBody>
      </p:sp>
    </p:spTree>
    <p:extLst>
      <p:ext uri="{BB962C8B-B14F-4D97-AF65-F5344CB8AC3E}">
        <p14:creationId xmlns:p14="http://schemas.microsoft.com/office/powerpoint/2010/main" val="360808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4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3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429380"/>
            <a:ext cx="5143500" cy="28232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2025" b="0" kern="1200" cap="none" spc="-2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44E1717B-1127-422B-83A0-6DB1F04DE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8613" y="781051"/>
            <a:ext cx="768513" cy="390144"/>
          </a:xfrm>
          <a:prstGeom prst="rect">
            <a:avLst/>
          </a:prstGeom>
        </p:spPr>
      </p:pic>
      <p:sp>
        <p:nvSpPr>
          <p:cNvPr id="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41916D18-34C4-4F22-9679-964B4BAAF19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28612" y="8237465"/>
            <a:ext cx="2521195" cy="12125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524413" eaLnBrk="0" hangingPunct="0"/>
            <a:r>
              <a:rPr lang="en-US" sz="6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8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Copyright Microsoft Corporation. All rights reserved. </a:t>
            </a:r>
            <a:endParaRPr lang="en-US" sz="675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5" name="Picture 4" descr="The Garage logo">
            <a:extLst>
              <a:ext uri="{FF2B5EF4-FFF2-40B4-BE49-F238E27FC236}">
                <a16:creationId xmlns:a16="http://schemas.microsoft.com/office/drawing/2014/main" id="{7EA932BD-2BAF-C2E9-E321-874414F28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tretch>
            <a:fillRect/>
          </a:stretch>
        </p:blipFill>
        <p:spPr>
          <a:xfrm>
            <a:off x="3513108" y="5500395"/>
            <a:ext cx="4085671" cy="30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5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 black icon foo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3" y="621793"/>
            <a:ext cx="6199383" cy="233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8610" y="2072645"/>
            <a:ext cx="6197918" cy="6273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72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in black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9844" y="1912494"/>
            <a:ext cx="6197918" cy="907300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28588" indent="0">
              <a:buNone/>
              <a:defRPr>
                <a:solidFill>
                  <a:schemeClr val="bg1"/>
                </a:solidFill>
              </a:defRPr>
            </a:lvl2pPr>
            <a:lvl3pPr marL="257175" indent="0">
              <a:buNone/>
              <a:defRPr>
                <a:solidFill>
                  <a:schemeClr val="bg1"/>
                </a:solidFill>
              </a:defRPr>
            </a:lvl3pPr>
            <a:lvl4pPr marL="385763" indent="0">
              <a:buNone/>
              <a:defRPr>
                <a:solidFill>
                  <a:schemeClr val="bg1"/>
                </a:solidFill>
              </a:defRPr>
            </a:lvl4pPr>
            <a:lvl5pPr marL="51435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88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B05A0-C7CE-4E2D-A550-C6A552F800F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10DB3-578C-8A4C-9B77-C4E640AD4035}"/>
              </a:ext>
            </a:extLst>
          </p:cNvPr>
          <p:cNvSpPr txBox="1"/>
          <p:nvPr userDrawn="1"/>
        </p:nvSpPr>
        <p:spPr>
          <a:xfrm>
            <a:off x="0" y="8873779"/>
            <a:ext cx="1667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787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9" r:id="rId2"/>
    <p:sldLayoutId id="2147483698" r:id="rId3"/>
    <p:sldLayoutId id="2147483686" r:id="rId4"/>
    <p:sldLayoutId id="2147483690" r:id="rId5"/>
    <p:sldLayoutId id="2147483691" r:id="rId6"/>
    <p:sldLayoutId id="2147483696" r:id="rId7"/>
    <p:sldLayoutId id="2147485192" r:id="rId8"/>
    <p:sldLayoutId id="214748519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hyperlink" Target="https://aka.ms/garage" TargetMode="External"/><Relationship Id="rId7" Type="http://schemas.openxmlformats.org/officeDocument/2006/relationships/hyperlink" Target="https://aka.ms/hack" TargetMode="Externa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11" Type="http://schemas.openxmlformats.org/officeDocument/2006/relationships/image" Target="../media/image13.png"/><Relationship Id="rId5" Type="http://schemas.openxmlformats.org/officeDocument/2006/relationships/image" Target="../media/image9.jpeg"/><Relationship Id="rId15" Type="http://schemas.openxmlformats.org/officeDocument/2006/relationships/image" Target="../media/image17.png"/><Relationship Id="rId10" Type="http://schemas.openxmlformats.org/officeDocument/2006/relationships/hyperlink" Target="https://aka.ms/garage/skillupai" TargetMode="External"/><Relationship Id="rId19" Type="http://schemas.openxmlformats.org/officeDocument/2006/relationships/image" Target="../media/image21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customXml" Target="../ink/ink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401" y="6412297"/>
            <a:ext cx="6405101" cy="1014113"/>
          </a:xfrm>
        </p:spPr>
        <p:txBody>
          <a:bodyPr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AI-powered Innovation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Using AI  to accelerate your Innovation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 descr="A white and black logo&#10;&#10;Description automatically generated">
            <a:extLst>
              <a:ext uri="{FF2B5EF4-FFF2-40B4-BE49-F238E27FC236}">
                <a16:creationId xmlns:a16="http://schemas.microsoft.com/office/drawing/2014/main" id="{ABA21EA9-7F26-178E-E105-8EF70D98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825287"/>
            <a:ext cx="3441984" cy="3375967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" y="497127"/>
            <a:ext cx="1019345" cy="3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43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90C62E-7BA9-3B46-D92B-8B9C960C0AEA}"/>
              </a:ext>
            </a:extLst>
          </p:cNvPr>
          <p:cNvSpPr/>
          <p:nvPr/>
        </p:nvSpPr>
        <p:spPr>
          <a:xfrm>
            <a:off x="1103764" y="2423826"/>
            <a:ext cx="953301" cy="7845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0C31C-F145-3487-BFEF-E0D635E3D62E}"/>
              </a:ext>
            </a:extLst>
          </p:cNvPr>
          <p:cNvSpPr/>
          <p:nvPr/>
        </p:nvSpPr>
        <p:spPr>
          <a:xfrm>
            <a:off x="2244069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9BDC8-FCDE-CC9D-263B-469982CA2E83}"/>
              </a:ext>
            </a:extLst>
          </p:cNvPr>
          <p:cNvSpPr/>
          <p:nvPr/>
        </p:nvSpPr>
        <p:spPr>
          <a:xfrm>
            <a:off x="3384375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750E29-4751-FBB1-C708-72799B06A720}"/>
              </a:ext>
            </a:extLst>
          </p:cNvPr>
          <p:cNvSpPr/>
          <p:nvPr/>
        </p:nvSpPr>
        <p:spPr>
          <a:xfrm>
            <a:off x="4524680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Sponsor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940A96-9295-02ED-0C5D-CCFE89EA8964}"/>
              </a:ext>
            </a:extLst>
          </p:cNvPr>
          <p:cNvSpPr/>
          <p:nvPr/>
        </p:nvSpPr>
        <p:spPr>
          <a:xfrm>
            <a:off x="260470" y="1839116"/>
            <a:ext cx="738025" cy="75021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CF91C-88A6-4A49-79B7-0E137EFBC3DC}"/>
              </a:ext>
            </a:extLst>
          </p:cNvPr>
          <p:cNvSpPr txBox="1"/>
          <p:nvPr/>
        </p:nvSpPr>
        <p:spPr>
          <a:xfrm>
            <a:off x="860223" y="1302292"/>
            <a:ext cx="486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Garage Growth Framework</a:t>
            </a:r>
            <a:endParaRPr lang="en-US" sz="105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99308E-2A07-4BA0-43A7-CA785C71A4C7}"/>
                  </a:ext>
                </a:extLst>
              </p14:cNvPr>
              <p14:cNvContentPartPr/>
              <p14:nvPr/>
            </p14:nvContentPartPr>
            <p14:xfrm>
              <a:off x="427563" y="1852043"/>
              <a:ext cx="5504854" cy="1833456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99308E-2A07-4BA0-43A7-CA785C71A4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203" y="1842683"/>
                <a:ext cx="5523574" cy="185217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CE7597B-F248-55F7-06F1-8E01B7975822}"/>
              </a:ext>
            </a:extLst>
          </p:cNvPr>
          <p:cNvSpPr txBox="1"/>
          <p:nvPr/>
        </p:nvSpPr>
        <p:spPr>
          <a:xfrm>
            <a:off x="5903556" y="2259877"/>
            <a:ext cx="954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Product, Service, 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FF3CE-4DA9-6805-162A-F0DDE411ECB9}"/>
              </a:ext>
            </a:extLst>
          </p:cNvPr>
          <p:cNvSpPr txBox="1"/>
          <p:nvPr/>
        </p:nvSpPr>
        <p:spPr>
          <a:xfrm>
            <a:off x="5903556" y="2664432"/>
            <a:ext cx="8926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Feature/Capability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0B9BC-39B9-F9CD-ADBF-2E992678426C}"/>
              </a:ext>
            </a:extLst>
          </p:cNvPr>
          <p:cNvSpPr txBox="1"/>
          <p:nvPr/>
        </p:nvSpPr>
        <p:spPr>
          <a:xfrm>
            <a:off x="5903556" y="2974158"/>
            <a:ext cx="6890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Transfer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69021-ADA1-AC03-87BC-E5ACCCEDAC83}"/>
              </a:ext>
            </a:extLst>
          </p:cNvPr>
          <p:cNvSpPr txBox="1"/>
          <p:nvPr/>
        </p:nvSpPr>
        <p:spPr>
          <a:xfrm>
            <a:off x="5903555" y="3316103"/>
            <a:ext cx="5287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E740CA-5715-72E7-3C6A-B0B3F8E39AD0}"/>
              </a:ext>
            </a:extLst>
          </p:cNvPr>
          <p:cNvSpPr txBox="1"/>
          <p:nvPr/>
        </p:nvSpPr>
        <p:spPr>
          <a:xfrm>
            <a:off x="4024782" y="3677125"/>
            <a:ext cx="84787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Vetted Idea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0288A-ECD8-84BC-8AA0-A26710AB83C5}"/>
              </a:ext>
            </a:extLst>
          </p:cNvPr>
          <p:cNvSpPr txBox="1"/>
          <p:nvPr/>
        </p:nvSpPr>
        <p:spPr>
          <a:xfrm>
            <a:off x="2991438" y="2020626"/>
            <a:ext cx="68674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 to 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E357F-B6A6-9299-39E4-56C0817344CA}"/>
              </a:ext>
            </a:extLst>
          </p:cNvPr>
          <p:cNvSpPr txBox="1"/>
          <p:nvPr/>
        </p:nvSpPr>
        <p:spPr>
          <a:xfrm>
            <a:off x="1851990" y="3729014"/>
            <a:ext cx="5866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 to try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5CEEC-3CEA-4DBE-FB7C-E2C6DA5FD6F8}"/>
              </a:ext>
            </a:extLst>
          </p:cNvPr>
          <p:cNvSpPr txBox="1"/>
          <p:nvPr/>
        </p:nvSpPr>
        <p:spPr>
          <a:xfrm>
            <a:off x="301337" y="2382987"/>
            <a:ext cx="6562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Passionate Ideas</a:t>
            </a:r>
          </a:p>
        </p:txBody>
      </p:sp>
    </p:spTree>
    <p:extLst>
      <p:ext uri="{BB962C8B-B14F-4D97-AF65-F5344CB8AC3E}">
        <p14:creationId xmlns:p14="http://schemas.microsoft.com/office/powerpoint/2010/main" val="52066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277230" y="942133"/>
            <a:ext cx="60841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Identify</a:t>
            </a:r>
            <a:r>
              <a:rPr lang="en-US" sz="2800" dirty="0"/>
              <a:t> an </a:t>
            </a:r>
            <a:r>
              <a:rPr lang="en-IE" sz="2800" dirty="0"/>
              <a:t>opportunity to tackle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What’s the most impactful opportunity  for your team to focus 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Could we find a sponsor internally if our prototyped resonated with people?</a:t>
            </a:r>
          </a:p>
          <a:p>
            <a:endParaRPr lang="en-US" sz="2800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8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88478" y="752946"/>
            <a:ext cx="633844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Your </a:t>
            </a:r>
            <a:r>
              <a:rPr lang="en-US" sz="2800" b="1" dirty="0"/>
              <a:t>BIG</a:t>
            </a:r>
            <a:r>
              <a:rPr lang="en-US" sz="2800" dirty="0"/>
              <a:t> opportunity (framing)</a:t>
            </a:r>
          </a:p>
          <a:p>
            <a:endParaRPr lang="en-US" sz="2800" dirty="0"/>
          </a:p>
          <a:p>
            <a:r>
              <a:rPr lang="en-US" sz="2800" dirty="0"/>
              <a:t>Let’s begin with the ‘</a:t>
            </a:r>
            <a:r>
              <a:rPr lang="en-US" sz="2800" dirty="0">
                <a:highlight>
                  <a:srgbClr val="FFFF00"/>
                </a:highlight>
              </a:rPr>
              <a:t>end in mind</a:t>
            </a:r>
            <a:r>
              <a:rPr lang="en-US" sz="2800" dirty="0"/>
              <a:t>’: </a:t>
            </a:r>
          </a:p>
          <a:p>
            <a:endParaRPr lang="en-US" sz="2800" dirty="0"/>
          </a:p>
          <a:p>
            <a:r>
              <a:rPr lang="en-IE" sz="2800" dirty="0"/>
              <a:t>Long-term ambition / goal?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 do you want to do this?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Where do you want to be in 6 months, a year, or even five years from now?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936963" y="1192505"/>
            <a:ext cx="5267727" cy="4124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dirty="0"/>
              <a:t>Your BIG idea (what you choose to explore)</a:t>
            </a:r>
          </a:p>
          <a:p>
            <a:endParaRPr lang="en-US" sz="2200" dirty="0">
              <a:solidFill>
                <a:srgbClr val="0070C0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How might we …..</a:t>
            </a:r>
          </a:p>
          <a:p>
            <a:endParaRPr lang="en-US" sz="2200" dirty="0">
              <a:solidFill>
                <a:srgbClr val="0070C0"/>
              </a:solidFill>
            </a:endParaRPr>
          </a:p>
          <a:p>
            <a:endParaRPr lang="en-US" sz="2200" dirty="0">
              <a:solidFill>
                <a:srgbClr val="0070C0"/>
              </a:solidFill>
            </a:endParaRPr>
          </a:p>
          <a:p>
            <a:endParaRPr lang="en-US" sz="2200" dirty="0">
              <a:solidFill>
                <a:srgbClr val="0070C0"/>
              </a:solidFill>
            </a:endParaRPr>
          </a:p>
          <a:p>
            <a:endParaRPr lang="en-IE" sz="2800" dirty="0">
              <a:solidFill>
                <a:srgbClr val="0070C0"/>
              </a:solidFill>
            </a:endParaRPr>
          </a:p>
          <a:p>
            <a:br>
              <a:rPr lang="en-US" sz="2800" dirty="0">
                <a:solidFill>
                  <a:srgbClr val="0070C0"/>
                </a:solidFill>
              </a:rPr>
            </a:br>
            <a:br>
              <a:rPr lang="en-US" sz="2800" dirty="0">
                <a:solidFill>
                  <a:srgbClr val="0070C0"/>
                </a:solidFill>
              </a:rPr>
            </a:b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PRE-IDEATE: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92" y="1060092"/>
            <a:ext cx="6486416" cy="716950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I want you to enhance and refine the strategic opportunity statement for </a:t>
            </a:r>
            <a:r>
              <a:rPr lang="en-GB" sz="1800" b="0" i="0" dirty="0">
                <a:solidFill>
                  <a:srgbClr val="00B0F0"/>
                </a:solidFill>
                <a:effectLst/>
              </a:rPr>
              <a:t>[our company] 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below using the following framing and criteria: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An opportunity statement requires a clear, visionary, and actionable directive. An effective statement should ignite passion, drive focus, and communicate a future-oriented vision.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The attributes of a good opportunity statement are: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Visionary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The statement should paint a compelling picture of the future and describe what success looks like. It should challenge the status quo and inspire a bold new direction.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Customer-Centric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It must emphasize creating value for the customer, understanding their needs, and how the transformation will enhance their experience.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Outcome-Focused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Instead of merely describing actions (like "implement AI"), it should describe desired outcomes ("become the industry benchmark for AI-driven personalized experiences").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Measurable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While it's aspirational, it should hint at something that can be tracked and measured. This allows the team to understand progress and adjust strategies as needed.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Urgency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Especially in a rapidly changing digital environment, the statement should create a sense of urgency, emphasizing the importance of acting now.</a:t>
            </a:r>
          </a:p>
          <a:p>
            <a:br>
              <a:rPr lang="en-GB" sz="1800" b="0" i="0" dirty="0">
                <a:solidFill>
                  <a:srgbClr val="000000"/>
                </a:solidFill>
                <a:effectLst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</a:rPr>
              <a:t>Enhance the draft opportunity statement below. Give me three very different variations.</a:t>
            </a:r>
          </a:p>
          <a:p>
            <a:endParaRPr lang="en-GB" sz="1800" dirty="0">
              <a:solidFill>
                <a:srgbClr val="000000"/>
              </a:solidFill>
            </a:endParaRPr>
          </a:p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Optimise for brevity.</a:t>
            </a:r>
            <a:br>
              <a:rPr lang="en-GB" sz="1800" b="0" i="0" dirty="0">
                <a:solidFill>
                  <a:srgbClr val="000000"/>
                </a:solidFill>
                <a:effectLst/>
              </a:rPr>
            </a:br>
            <a:br>
              <a:rPr lang="en-GB" sz="1800" b="0" i="0" dirty="0">
                <a:solidFill>
                  <a:srgbClr val="000000"/>
                </a:solidFill>
                <a:effectLst/>
              </a:rPr>
            </a:br>
            <a:r>
              <a:rPr lang="en-GB" sz="1800" dirty="0">
                <a:solidFill>
                  <a:srgbClr val="0070C0"/>
                </a:solidFill>
              </a:rPr>
              <a:t>How might </a:t>
            </a:r>
            <a:r>
              <a:rPr lang="en-IE" sz="1800" dirty="0">
                <a:solidFill>
                  <a:srgbClr val="0070C0"/>
                </a:solidFill>
              </a:rPr>
              <a:t>[our company] …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532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75649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PRE-IDEATE: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B7DF35-783E-F73B-C9E8-31DAA001F4A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 dirty="0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0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804597" y="3657437"/>
            <a:ext cx="526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Generate ideas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72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4487"/>
            <a:ext cx="680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IDEATE: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radical ideas to realize that huge potential</a:t>
            </a:r>
            <a:endParaRPr lang="en-US" sz="11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15A275-77D1-C7EB-845E-555170F71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Generate 5 radical ideas to tackle the strategic opportunity statement below.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The ideas should challenge the status quo and seek to disrupt the </a:t>
            </a:r>
            <a:r>
              <a:rPr lang="en-GB" sz="2400" dirty="0">
                <a:solidFill>
                  <a:srgbClr val="00B0F0"/>
                </a:solidFill>
              </a:rPr>
              <a:t>[market] [our company]</a:t>
            </a:r>
            <a:r>
              <a:rPr lang="en-GB" sz="2400" dirty="0">
                <a:solidFill>
                  <a:schemeClr val="tx1"/>
                </a:solidFill>
              </a:rPr>
              <a:t> operates in.</a:t>
            </a:r>
          </a:p>
          <a:p>
            <a:pPr algn="l"/>
            <a:r>
              <a:rPr lang="en-GB" sz="2400" dirty="0">
                <a:solidFill>
                  <a:schemeClr val="tx1"/>
                </a:solidFill>
              </a:rPr>
              <a:t>The ideas should excite and energise the senior leadership team, be written from a strategic business opportunity perspective, have huge potential, and be brief and to the point.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Highlight how the idea disrupts the status quo.</a:t>
            </a:r>
          </a:p>
          <a:p>
            <a:pPr algn="l"/>
            <a:r>
              <a:rPr lang="en-GB" sz="2400" b="0" i="0" dirty="0">
                <a:solidFill>
                  <a:srgbClr val="000000"/>
                </a:solidFill>
                <a:effectLst/>
              </a:rPr>
              <a:t>Optimise for brevity.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The strategic opportunity statement is: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b="0" i="0" dirty="0">
                <a:solidFill>
                  <a:srgbClr val="00B0F0"/>
                </a:solidFill>
                <a:effectLst/>
              </a:rPr>
              <a:t>How might we ....</a:t>
            </a:r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636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IDEATE: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radical ideas to realize that huge potential</a:t>
            </a:r>
            <a:endParaRPr lang="en-US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32699-F334-9FD9-6497-D5B0677637F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2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Microsoft logo">
            <a:extLst>
              <a:ext uri="{FF2B5EF4-FFF2-40B4-BE49-F238E27FC236}">
                <a16:creationId xmlns:a16="http://schemas.microsoft.com/office/drawing/2014/main" id="{58B8A915-3593-9858-A299-B51EA48A75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3" y="102173"/>
            <a:ext cx="925830" cy="4149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482E40-00CF-3ACB-7F16-1440E108B7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66" y="758197"/>
            <a:ext cx="2139977" cy="311624"/>
          </a:xfrm>
        </p:spPr>
        <p:txBody>
          <a:bodyPr>
            <a:normAutofit fontScale="90000"/>
          </a:bodyPr>
          <a:lstStyle/>
          <a:p>
            <a:r>
              <a:rPr lang="en-US" dirty="0"/>
              <a:t>The Garage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A7A1B62B-86A7-8017-2F2D-0590AC1C8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2448174" y="205019"/>
            <a:ext cx="1265031" cy="771525"/>
          </a:xfrm>
          <a:prstGeom prst="wedgeEllipseCallout">
            <a:avLst>
              <a:gd name="adj1" fmla="val -63429"/>
              <a:gd name="adj2" fmla="val 36009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82296" rIns="102870" bIns="82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45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 dirty="0">
                <a:solidFill>
                  <a:srgbClr val="1A1A1A"/>
                </a:solidFill>
                <a:latin typeface="Segoe UI Semibold"/>
                <a:ea typeface="Segoe UI" pitchFamily="34" charset="0"/>
                <a:cs typeface="Segoe UI" pitchFamily="34" charset="0"/>
              </a:rPr>
              <a:t>For every employee!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4B2B8C-7ABA-E17B-2C9C-16E840EBBB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79038" y="1117394"/>
            <a:ext cx="24477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spcBef>
                <a:spcPts val="338"/>
              </a:spcBef>
              <a:spcAft>
                <a:spcPts val="563"/>
              </a:spcAft>
              <a:defRPr/>
            </a:pPr>
            <a:r>
              <a:rPr lang="en-US" sz="900" b="1" dirty="0">
                <a:solidFill>
                  <a:srgbClr val="FFFFFF"/>
                </a:solidFill>
                <a:latin typeface="Segoe UI"/>
                <a:ea typeface="MS Mincho" panose="02020609040205080304" pitchFamily="49" charset="-128"/>
                <a:cs typeface="Segoe UI Semibold" panose="020B0702040204020203" pitchFamily="34" charset="0"/>
              </a:rPr>
              <a:t>The Garage drives a culture of innovation</a:t>
            </a:r>
            <a:br>
              <a:rPr lang="en-US" sz="1013" b="1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We deliver programs and experiences to </a:t>
            </a:r>
            <a:br>
              <a:rPr lang="en-US" sz="900" dirty="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our employees, customers, and ecosystem</a:t>
            </a:r>
            <a:br>
              <a:rPr lang="en-US" sz="900" dirty="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that drive collaboration, creativity, and experimentation.</a:t>
            </a:r>
            <a:endParaRPr lang="en-US" sz="1125" dirty="0">
              <a:solidFill>
                <a:srgbClr val="FFFFFF"/>
              </a:solidFill>
              <a:latin typeface="Segoe UI Semilight" panose="020B0402040204020203" pitchFamily="34" charset="0"/>
              <a:ea typeface="MS Mincho" panose="02020609040205080304" pitchFamily="49" charset="-128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1797-757D-0ECC-DBE6-CAA2E79B3E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697287" y="1099939"/>
            <a:ext cx="2036411" cy="1284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spcAft>
                <a:spcPts val="563"/>
              </a:spcAft>
              <a:defRPr/>
            </a:pPr>
            <a:r>
              <a:rPr lang="en-US" sz="1125" dirty="0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In-person + virtual!  </a:t>
            </a:r>
            <a:br>
              <a:rPr lang="en-US" sz="1125" dirty="0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</a:br>
            <a:r>
              <a:rPr lang="en-US" sz="1125" dirty="0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Talks!  Workshops!  Hacks!</a:t>
            </a:r>
            <a:br>
              <a:rPr lang="en-US" sz="1125" dirty="0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</a:br>
            <a:r>
              <a:rPr lang="en-US" sz="1125" dirty="0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For all roles! all skill levels!</a:t>
            </a:r>
          </a:p>
          <a:p>
            <a:pPr defTabSz="514331">
              <a:spcAft>
                <a:spcPts val="563"/>
              </a:spcAft>
              <a:defRPr/>
            </a:pPr>
            <a:r>
              <a:rPr lang="en-US" sz="1125" dirty="0">
                <a:solidFill>
                  <a:srgbClr val="FFFFFF"/>
                </a:solidFill>
                <a:latin typeface="Segoe"/>
                <a:ea typeface="MS Mincho" panose="02020609040205080304" pitchFamily="49" charset="-128"/>
                <a:cs typeface="Times New Roman" panose="02020603050405020304" pitchFamily="18" charset="0"/>
              </a:rPr>
              <a:t>Find out more </a:t>
            </a:r>
            <a:r>
              <a:rPr lang="en-US" sz="1125" dirty="0">
                <a:solidFill>
                  <a:srgbClr val="A80000">
                    <a:lumMod val="20000"/>
                    <a:lumOff val="80000"/>
                  </a:srgbClr>
                </a:solidFill>
                <a:latin typeface="Segoe"/>
                <a:ea typeface="MS Mincho" panose="02020609040205080304" pitchFamily="49" charset="-128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aka.ms/garage</a:t>
            </a:r>
            <a:endParaRPr lang="en-US" sz="1125" dirty="0">
              <a:solidFill>
                <a:srgbClr val="A80000">
                  <a:lumMod val="20000"/>
                  <a:lumOff val="80000"/>
                </a:srgbClr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spcAft>
                <a:spcPts val="563"/>
              </a:spcAft>
              <a:defRPr/>
            </a:pPr>
            <a:endParaRPr lang="en-US" sz="112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 descr="The Garage facility at One Microsoft Court in Dublin, Ireland">
            <a:extLst>
              <a:ext uri="{FF2B5EF4-FFF2-40B4-BE49-F238E27FC236}">
                <a16:creationId xmlns:a16="http://schemas.microsoft.com/office/drawing/2014/main" id="{5B3257C3-A8BE-4C75-83C4-BA8628E9B2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40" b="13589"/>
          <a:stretch/>
        </p:blipFill>
        <p:spPr bwMode="auto">
          <a:xfrm>
            <a:off x="4746062" y="206079"/>
            <a:ext cx="1903095" cy="948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Employees entering The Garage facility at Microsoft Israel R&amp;D Center in Herzliya, Israel">
            <a:extLst>
              <a:ext uri="{FF2B5EF4-FFF2-40B4-BE49-F238E27FC236}">
                <a16:creationId xmlns:a16="http://schemas.microsoft.com/office/drawing/2014/main" id="{E551759A-503B-42E6-B9E9-95ED0EA74F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46062" y="1235369"/>
            <a:ext cx="1902738" cy="1037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Employees participating in a workshop at The Garage New England in the Microsoft New England Development Center in Cambridge, MA, USA&#10;">
            <a:extLst>
              <a:ext uri="{FF2B5EF4-FFF2-40B4-BE49-F238E27FC236}">
                <a16:creationId xmlns:a16="http://schemas.microsoft.com/office/drawing/2014/main" id="{DE60D79B-066D-8F4B-E981-7EEDE9E43A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46062" y="2344758"/>
            <a:ext cx="1903095" cy="10008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750087-EB14-5995-FDBB-3E7D45FC0C71}"/>
              </a:ext>
            </a:extLst>
          </p:cNvPr>
          <p:cNvSpPr txBox="1"/>
          <p:nvPr/>
        </p:nvSpPr>
        <p:spPr>
          <a:xfrm>
            <a:off x="3645714" y="2097369"/>
            <a:ext cx="1056624" cy="189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defRPr/>
            </a:pPr>
            <a:r>
              <a:rPr lang="en-US" sz="788" b="1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Garage </a:t>
            </a:r>
            <a:br>
              <a:rPr lang="en-US" sz="788" b="1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788" b="1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Global Locations</a:t>
            </a:r>
            <a:endParaRPr lang="en-US" sz="788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Dublin, Ireland</a:t>
            </a: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Puget Sound, WA,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Bay Area, CA,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Vancouver, BC, Canada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New England,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New York City, NY,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Reston/DC, VA,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Atlanta, GA,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Herzliya, Israel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Hyderabad, India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Bengaluru, India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Beijing, China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Lagos, Nigeria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</a:rPr>
              <a:t>Nairobi, Kenya</a:t>
            </a:r>
            <a:endParaRPr lang="en-US" sz="1013" dirty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34" name="Group 33" descr="Logo and link for the Microsoft Global Hackathon&#10;">
            <a:extLst>
              <a:ext uri="{FF2B5EF4-FFF2-40B4-BE49-F238E27FC236}">
                <a16:creationId xmlns:a16="http://schemas.microsoft.com/office/drawing/2014/main" id="{3C6D6FAA-1519-E3DE-795E-DB0597FBE2B3}"/>
              </a:ext>
            </a:extLst>
          </p:cNvPr>
          <p:cNvGrpSpPr/>
          <p:nvPr/>
        </p:nvGrpSpPr>
        <p:grpSpPr>
          <a:xfrm>
            <a:off x="329157" y="2137894"/>
            <a:ext cx="3176071" cy="771525"/>
            <a:chOff x="669392" y="3717108"/>
            <a:chExt cx="5646348" cy="13716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7E25A-DD8B-E180-D9E3-48AB023217E2}"/>
                </a:ext>
              </a:extLst>
            </p:cNvPr>
            <p:cNvSpPr/>
            <p:nvPr/>
          </p:nvSpPr>
          <p:spPr bwMode="auto">
            <a:xfrm>
              <a:off x="669392" y="3717108"/>
              <a:ext cx="5646348" cy="1371600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1615" tIns="51435" rIns="51435" bIns="514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The Global Hackathon</a:t>
              </a:r>
              <a:br>
                <a:rPr lang="en-US" sz="112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125" dirty="0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aka.ms/hack</a:t>
              </a:r>
              <a:endParaRPr lang="en-US" sz="1125" dirty="0">
                <a:solidFill>
                  <a:srgbClr val="A80000">
                    <a:lumMod val="20000"/>
                    <a:lumOff val="8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C6D9F-8CDD-658E-4864-43460F317DA4}"/>
                </a:ext>
              </a:extLst>
            </p:cNvPr>
            <p:cNvSpPr/>
            <p:nvPr/>
          </p:nvSpPr>
          <p:spPr bwMode="auto">
            <a:xfrm>
              <a:off x="720890" y="3756131"/>
              <a:ext cx="2445488" cy="1303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2870" tIns="82296" rIns="102870" bIns="822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Picture 32" descr="Hackathon logo&#10;">
              <a:extLst>
                <a:ext uri="{FF2B5EF4-FFF2-40B4-BE49-F238E27FC236}">
                  <a16:creationId xmlns:a16="http://schemas.microsoft.com/office/drawing/2014/main" id="{5FBD6FE9-BD9D-D130-73AE-F21B48F2B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579" t="19500" r="14117" b="34337"/>
            <a:stretch/>
          </p:blipFill>
          <p:spPr>
            <a:xfrm>
              <a:off x="827035" y="4177510"/>
              <a:ext cx="2286000" cy="462515"/>
            </a:xfrm>
            <a:prstGeom prst="rect">
              <a:avLst/>
            </a:prstGeom>
          </p:spPr>
        </p:pic>
      </p:grpSp>
      <p:grpSp>
        <p:nvGrpSpPr>
          <p:cNvPr id="21" name="Group 20" descr="Logo and link for SkillUp AI in The Garage&#10;">
            <a:extLst>
              <a:ext uri="{FF2B5EF4-FFF2-40B4-BE49-F238E27FC236}">
                <a16:creationId xmlns:a16="http://schemas.microsoft.com/office/drawing/2014/main" id="{1D9A83C7-7982-0044-584B-ACB79D08E3ED}"/>
              </a:ext>
            </a:extLst>
          </p:cNvPr>
          <p:cNvGrpSpPr/>
          <p:nvPr/>
        </p:nvGrpSpPr>
        <p:grpSpPr>
          <a:xfrm>
            <a:off x="354417" y="3037098"/>
            <a:ext cx="3176071" cy="771525"/>
            <a:chOff x="669392" y="4633332"/>
            <a:chExt cx="5646348" cy="1371600"/>
          </a:xfrm>
        </p:grpSpPr>
        <p:pic>
          <p:nvPicPr>
            <p:cNvPr id="17" name="Picture 16" descr="SillUp AI logo">
              <a:extLst>
                <a:ext uri="{FF2B5EF4-FFF2-40B4-BE49-F238E27FC236}">
                  <a16:creationId xmlns:a16="http://schemas.microsoft.com/office/drawing/2014/main" id="{124F91CD-3FBE-9E73-2E6E-CE1C8CFA1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803" b="3840"/>
            <a:stretch/>
          </p:blipFill>
          <p:spPr>
            <a:xfrm>
              <a:off x="720311" y="4690215"/>
              <a:ext cx="2445488" cy="126300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6EEA68-E49E-7293-F58F-E785E66DEAD8}"/>
                </a:ext>
              </a:extLst>
            </p:cNvPr>
            <p:cNvSpPr/>
            <p:nvPr/>
          </p:nvSpPr>
          <p:spPr bwMode="auto">
            <a:xfrm>
              <a:off x="669392" y="4633332"/>
              <a:ext cx="5646348" cy="1371600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1615" tIns="51435" rIns="51435" bIns="514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SkillUp AI in The Garage</a:t>
              </a:r>
            </a:p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 dirty="0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aka.ms/garage/</a:t>
              </a:r>
              <a:r>
                <a:rPr lang="en-US" sz="1125" dirty="0" err="1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skillupai</a:t>
              </a:r>
              <a:r>
                <a:rPr lang="en-US" sz="112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</p:grpSp>
      <p:pic>
        <p:nvPicPr>
          <p:cNvPr id="13" name="Picture 12" descr="The Garage logo">
            <a:extLst>
              <a:ext uri="{FF2B5EF4-FFF2-40B4-BE49-F238E27FC236}">
                <a16:creationId xmlns:a16="http://schemas.microsoft.com/office/drawing/2014/main" id="{A0F6DA5F-8058-430E-BC92-9A3260945E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4344" y="3427211"/>
            <a:ext cx="1697355" cy="405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F7F9C-8B6B-DD8C-1786-FAD797C2B517}"/>
              </a:ext>
            </a:extLst>
          </p:cNvPr>
          <p:cNvSpPr txBox="1">
            <a:spLocks/>
          </p:cNvSpPr>
          <p:nvPr/>
        </p:nvSpPr>
        <p:spPr>
          <a:xfrm>
            <a:off x="227860" y="5852297"/>
            <a:ext cx="287142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5246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-28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Microsoft Global Hackathon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F31C1-F25F-ED56-454E-A4DC01A0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duotone>
              <a:srgbClr val="002050">
                <a:shade val="45000"/>
                <a:satMod val="135000"/>
              </a:srgbClr>
              <a:prstClr val="white"/>
            </a:duotone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73" y="5295720"/>
            <a:ext cx="3506180" cy="1901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9D73-99AF-DCEC-0C70-C6AC5ACB9E03}"/>
              </a:ext>
            </a:extLst>
          </p:cNvPr>
          <p:cNvSpPr txBox="1"/>
          <p:nvPr/>
        </p:nvSpPr>
        <p:spPr>
          <a:xfrm>
            <a:off x="236196" y="5836945"/>
            <a:ext cx="3632789" cy="3010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5143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Produced by The Garage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Started by CEO Satya Nadella in 2014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The largest private hackathon on the planet: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73,000+ participating in 2023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For 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all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employees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Hackers innovate in any area they want –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any technologies, topics, causes, solutions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Virtual and in-person in ~60 venues worldwide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Hacking activities continue all year long in The Garage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 descr="Hackathon logl&#10;">
            <a:extLst>
              <a:ext uri="{FF2B5EF4-FFF2-40B4-BE49-F238E27FC236}">
                <a16:creationId xmlns:a16="http://schemas.microsoft.com/office/drawing/2014/main" id="{C7E49630-4DB3-3B3C-785E-DAB5DC6C1A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13" t="23829" r="12511" b="20625"/>
          <a:stretch/>
        </p:blipFill>
        <p:spPr>
          <a:xfrm>
            <a:off x="327300" y="5036220"/>
            <a:ext cx="3525790" cy="8250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29E1D-9D5D-5250-D63A-52F55815E4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20134" y="5060484"/>
            <a:ext cx="1651855" cy="1101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0109C7-DD44-F8F2-8F0B-59408DDE0D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6544" y="6358304"/>
            <a:ext cx="1150938" cy="767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76DD6-1514-F48D-74F6-EC932D09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1236" b="27871"/>
          <a:stretch/>
        </p:blipFill>
        <p:spPr>
          <a:xfrm>
            <a:off x="5609950" y="5861310"/>
            <a:ext cx="1164975" cy="472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417CC-8D46-EA28-4DC0-66F39F798D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20134" y="6822319"/>
            <a:ext cx="1651855" cy="11009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FFC324-2B4E-32A9-5AEC-2444D33AB6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20134" y="7756010"/>
            <a:ext cx="1651855" cy="11017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C33FB4-D3B6-59F2-7B7D-6D7052223E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9950" y="5060484"/>
            <a:ext cx="1164126" cy="7764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2FE5C9-B8FB-F5FC-71BD-AE2265F116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20134" y="6187393"/>
            <a:ext cx="1651855" cy="11017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F6213A-AF04-4638-8FC0-A02E6532A7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23138" y="7149595"/>
            <a:ext cx="1150938" cy="17081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D9D376-AC48-DE29-FDC7-F6D7E0E18624}"/>
              </a:ext>
            </a:extLst>
          </p:cNvPr>
          <p:cNvCxnSpPr/>
          <p:nvPr/>
        </p:nvCxnSpPr>
        <p:spPr>
          <a:xfrm>
            <a:off x="146973" y="4533900"/>
            <a:ext cx="6627103" cy="0"/>
          </a:xfrm>
          <a:prstGeom prst="line">
            <a:avLst/>
          </a:prstGeom>
          <a:ln>
            <a:solidFill>
              <a:srgbClr val="FFFFFF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5812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IDEATE: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Rate, rank, select ideas with best potential</a:t>
            </a:r>
            <a:endParaRPr lang="en-US" sz="11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D12BE-47C2-B41E-A54E-51CF1189E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I want you to rate and rank the 5 radical ideas.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Use the following context and criteria: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Desirability:  Does the idea show a deep understanding of the customer’s needs, wants, and limitations?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Opportunity Relevance:  Does the idea address a significant problem or challenge faced by the customer?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Innovation Level:  Is the idea new and creative, or is it a replication of existing solutions?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Feasibility: Can the product or service be built? Can the idea be quickly turned into a prototype for testing?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Market Opportunity: Is there a market for this idea? What is the estimated TAM and are there potential customers willing to pay for this idea.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Apply that criteria to the 5 radical ideas and score each idea on each criterion on a scale of 0 to 5, where 0 is lowest and 5 is highest, and rank them in a table.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3198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IDEATE:</a:t>
            </a:r>
            <a:r>
              <a:rPr lang="en-US" b="1" dirty="0"/>
              <a:t> </a:t>
            </a:r>
            <a:r>
              <a:rPr lang="en-US" dirty="0">
                <a:solidFill>
                  <a:srgbClr val="FF0000"/>
                </a:solidFill>
              </a:rPr>
              <a:t>Rate, rank, select ideas with best potential</a:t>
            </a:r>
            <a:endParaRPr lang="en-US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4C21E-D579-C654-F91D-8D0022B6A2B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43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Hack together something to test out the idea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49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066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77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Protype storyboard</a:t>
            </a:r>
          </a:p>
          <a:p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To help tell the story, for the idea below I want you to generate a 6-panel storyboard outline to explain to </a:t>
            </a:r>
            <a:r>
              <a:rPr lang="en-GB" sz="2000" dirty="0">
                <a:solidFill>
                  <a:srgbClr val="00B0F0"/>
                </a:solidFill>
              </a:rPr>
              <a:t>[customer segment] </a:t>
            </a:r>
            <a:r>
              <a:rPr lang="en-GB" sz="2000" dirty="0">
                <a:solidFill>
                  <a:schemeClr val="tx1"/>
                </a:solidFill>
              </a:rPr>
              <a:t>how the idea will work and deliver net new value.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The storyboard should be specific to the idea below.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The storyboard should be designed to help create a demo video.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The storyboard outline should include a voice-over for each panel.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Represent the storyboard in a table format.</a:t>
            </a:r>
          </a:p>
          <a:p>
            <a:r>
              <a:rPr lang="en-GB" sz="2000" dirty="0">
                <a:solidFill>
                  <a:schemeClr val="tx1"/>
                </a:solidFill>
              </a:rPr>
              <a:t>Optimise for brevity.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The final idea is: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b="0" i="0" dirty="0">
                <a:solidFill>
                  <a:srgbClr val="00B0F0"/>
                </a:solidFill>
                <a:effectLst/>
                <a:latin typeface="-apple-system"/>
              </a:rPr>
              <a:t>[copy chosen idea here]</a:t>
            </a:r>
          </a:p>
          <a:p>
            <a:endParaRPr lang="en-GB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577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Prototype storyboard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918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 </a:t>
            </a:r>
            <a:r>
              <a:rPr lang="en-US" dirty="0">
                <a:solidFill>
                  <a:srgbClr val="FF0000"/>
                </a:solidFill>
              </a:rPr>
              <a:t>Create storyboard images</a:t>
            </a:r>
          </a:p>
          <a:p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3200" b="0" i="0" dirty="0">
                <a:solidFill>
                  <a:srgbClr val="000000"/>
                </a:solidFill>
                <a:effectLst/>
              </a:rPr>
              <a:t>Create an image in the style of a storyboard sketch for panel 1</a:t>
            </a:r>
          </a:p>
        </p:txBody>
      </p:sp>
    </p:spTree>
    <p:extLst>
      <p:ext uri="{BB962C8B-B14F-4D97-AF65-F5344CB8AC3E}">
        <p14:creationId xmlns:p14="http://schemas.microsoft.com/office/powerpoint/2010/main" val="552950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-58017" y="0"/>
            <a:ext cx="526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Create storyboard images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7BADC-858C-9182-E417-E0A6C75283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9475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Prototype Value Proposition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For the final idea please create a value proposition canvas, in a table format, with </a:t>
            </a:r>
            <a:r>
              <a:rPr lang="en-GB" sz="2800" dirty="0">
                <a:solidFill>
                  <a:srgbClr val="00B0F0"/>
                </a:solidFill>
              </a:rPr>
              <a:t>[our company] </a:t>
            </a:r>
            <a:r>
              <a:rPr lang="en-GB" sz="2800" dirty="0">
                <a:solidFill>
                  <a:schemeClr val="tx1"/>
                </a:solidFill>
              </a:rPr>
              <a:t>as the provider for the value map and </a:t>
            </a:r>
            <a:r>
              <a:rPr lang="en-GB" sz="2800" dirty="0">
                <a:solidFill>
                  <a:srgbClr val="00B0F0"/>
                </a:solidFill>
              </a:rPr>
              <a:t>[customer segment] </a:t>
            </a:r>
            <a:r>
              <a:rPr lang="en-GB" sz="2800" dirty="0">
                <a:solidFill>
                  <a:schemeClr val="tx1"/>
                </a:solidFill>
              </a:rPr>
              <a:t>as the customer profile. 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Optimise for brevity.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8002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HACK: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Prototype Value Proposition Canvas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06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002444" y="2291436"/>
            <a:ext cx="526772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Recently, we’ve started to use AI in the </a:t>
            </a:r>
            <a:r>
              <a:rPr lang="en-US" sz="2800" b="1" dirty="0"/>
              <a:t>innovation process </a:t>
            </a:r>
            <a:r>
              <a:rPr lang="en-US" sz="2800" dirty="0"/>
              <a:t>within The Garage and with Hackers</a:t>
            </a:r>
          </a:p>
          <a:p>
            <a:endParaRPr lang="en-US" sz="2800" dirty="0"/>
          </a:p>
          <a:p>
            <a:r>
              <a:rPr lang="en-US" sz="2800" dirty="0"/>
              <a:t>Here’s how you can start to innovate using Copilot 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97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Prototype Business Model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For the final idea please create a Business Model Canvas, in a table format, where </a:t>
            </a:r>
            <a:r>
              <a:rPr lang="en-GB" sz="2800" dirty="0">
                <a:solidFill>
                  <a:srgbClr val="00B0F0"/>
                </a:solidFill>
              </a:rPr>
              <a:t>[our company] </a:t>
            </a:r>
            <a:r>
              <a:rPr lang="en-GB" sz="2800" dirty="0">
                <a:solidFill>
                  <a:schemeClr val="tx1"/>
                </a:solidFill>
              </a:rPr>
              <a:t>provides the value proposition and the customer is  </a:t>
            </a:r>
            <a:r>
              <a:rPr lang="en-GB" sz="2800" dirty="0">
                <a:solidFill>
                  <a:srgbClr val="00B0F0"/>
                </a:solidFill>
              </a:rPr>
              <a:t>[customer segment].</a:t>
            </a:r>
            <a:endParaRPr lang="en-GB" sz="2800" dirty="0">
              <a:solidFill>
                <a:schemeClr val="tx1"/>
              </a:solidFill>
            </a:endParaRPr>
          </a:p>
          <a:p>
            <a:endParaRPr lang="en-US" sz="2800" dirty="0"/>
          </a:p>
          <a:p>
            <a:r>
              <a:rPr lang="en-GB" sz="2800" b="0" i="0" dirty="0">
                <a:solidFill>
                  <a:srgbClr val="000000"/>
                </a:solidFill>
                <a:effectLst/>
              </a:rPr>
              <a:t>Optimise for brevity.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1325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HACK: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Prototype Business Model Canvas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958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HACK: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Prototype Business Model Canvas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879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Test out the idea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84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470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VALIDATE: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some questions to test the idea with people</a:t>
            </a:r>
          </a:p>
          <a:p>
            <a:endParaRPr lang="en-US" sz="1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5400F-5985-47B0-1785-2BFD7DBD9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Create a specific discovery interview script to test the final idea with the </a:t>
            </a:r>
            <a:r>
              <a:rPr lang="en-GB" sz="2400" dirty="0">
                <a:solidFill>
                  <a:srgbClr val="00B0F0"/>
                </a:solidFill>
              </a:rPr>
              <a:t>[role] of [organisation].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The discovery interview script should be designed for a </a:t>
            </a:r>
            <a:r>
              <a:rPr lang="en-GB" sz="2400" dirty="0">
                <a:solidFill>
                  <a:srgbClr val="00B0F0"/>
                </a:solidFill>
              </a:rPr>
              <a:t>[business y-to-consumer, business-to-business] </a:t>
            </a:r>
            <a:r>
              <a:rPr lang="en-GB" sz="2400" dirty="0">
                <a:solidFill>
                  <a:schemeClr val="tx1"/>
                </a:solidFill>
              </a:rPr>
              <a:t>discovery session and will be conducted </a:t>
            </a:r>
            <a:r>
              <a:rPr lang="en-GB" sz="2400" b="0" i="0" dirty="0">
                <a:solidFill>
                  <a:srgbClr val="343541"/>
                </a:solidFill>
                <a:effectLst/>
                <a:latin typeface="Söhne"/>
              </a:rPr>
              <a:t>by </a:t>
            </a:r>
            <a:r>
              <a:rPr lang="en-GB" sz="2400" b="0" i="0" dirty="0">
                <a:solidFill>
                  <a:srgbClr val="00B0F0"/>
                </a:solidFill>
                <a:effectLst/>
                <a:latin typeface="Söhne"/>
              </a:rPr>
              <a:t>[role]</a:t>
            </a:r>
            <a:r>
              <a:rPr lang="en-GB" sz="2400" b="0" i="0" dirty="0">
                <a:solidFill>
                  <a:srgbClr val="343541"/>
                </a:solidFill>
                <a:effectLst/>
                <a:latin typeface="Söhne"/>
              </a:rPr>
              <a:t>.</a:t>
            </a:r>
            <a:endParaRPr lang="en-GB" sz="2400" dirty="0">
              <a:solidFill>
                <a:schemeClr val="tx1"/>
              </a:solidFill>
            </a:endParaRPr>
          </a:p>
          <a:p>
            <a:br>
              <a:rPr lang="en-US" sz="2400" dirty="0"/>
            </a:br>
            <a:r>
              <a:rPr lang="en-US" sz="2400" dirty="0">
                <a:solidFill>
                  <a:srgbClr val="343541"/>
                </a:solidFill>
                <a:latin typeface="Söhne"/>
              </a:rPr>
              <a:t>The discovery interview script should at least include the following sections:</a:t>
            </a:r>
            <a:br>
              <a:rPr lang="en-US" sz="2400" dirty="0">
                <a:solidFill>
                  <a:srgbClr val="343541"/>
                </a:solidFill>
                <a:latin typeface="Söhne"/>
              </a:rPr>
            </a:br>
            <a:br>
              <a:rPr lang="en-US" sz="2400" dirty="0">
                <a:solidFill>
                  <a:srgbClr val="343541"/>
                </a:solidFill>
                <a:latin typeface="Söhne"/>
              </a:rPr>
            </a:br>
            <a:r>
              <a:rPr lang="en-US" sz="2400" dirty="0">
                <a:solidFill>
                  <a:srgbClr val="343541"/>
                </a:solidFill>
                <a:latin typeface="Söhne"/>
              </a:rPr>
              <a:t>- Introduction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- Understanding the interviewees role and context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- Understand the </a:t>
            </a:r>
            <a:r>
              <a:rPr lang="en-US" sz="2400" dirty="0">
                <a:solidFill>
                  <a:srgbClr val="00B0F0"/>
                </a:solidFill>
                <a:latin typeface="Söhne"/>
              </a:rPr>
              <a:t>customer’s </a:t>
            </a:r>
            <a:r>
              <a:rPr lang="en-US" sz="2400" dirty="0">
                <a:solidFill>
                  <a:srgbClr val="343541"/>
                </a:solidFill>
                <a:latin typeface="Söhne"/>
              </a:rPr>
              <a:t>ambition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- Understand problems and pain points 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- </a:t>
            </a:r>
            <a:r>
              <a:rPr lang="en-IE" sz="2400" dirty="0">
                <a:solidFill>
                  <a:srgbClr val="343541"/>
                </a:solidFill>
                <a:latin typeface="Söhne"/>
              </a:rPr>
              <a:t>Understanding existing solutions </a:t>
            </a:r>
          </a:p>
          <a:p>
            <a:r>
              <a:rPr lang="en-IE" sz="2400" dirty="0">
                <a:solidFill>
                  <a:srgbClr val="343541"/>
                </a:solidFill>
                <a:latin typeface="Söhne"/>
              </a:rPr>
              <a:t>- Share the solution concept and value proposition</a:t>
            </a:r>
          </a:p>
          <a:p>
            <a:r>
              <a:rPr lang="en-IE" sz="2400" dirty="0">
                <a:solidFill>
                  <a:srgbClr val="343541"/>
                </a:solidFill>
                <a:latin typeface="Söhne"/>
              </a:rPr>
              <a:t>- Gather feedback and reaction</a:t>
            </a:r>
          </a:p>
          <a:p>
            <a:r>
              <a:rPr lang="en-IE" sz="2400" dirty="0">
                <a:solidFill>
                  <a:srgbClr val="343541"/>
                </a:solidFill>
                <a:latin typeface="Söhne"/>
              </a:rPr>
              <a:t>- Wrap-up, thank you and next steps</a:t>
            </a:r>
          </a:p>
          <a:p>
            <a:endParaRPr lang="en-IE" sz="2400" dirty="0">
              <a:solidFill>
                <a:srgbClr val="343541"/>
              </a:solidFill>
              <a:latin typeface="Söhne"/>
            </a:endParaRPr>
          </a:p>
          <a:p>
            <a:r>
              <a:rPr lang="en-GB" sz="2400" b="0" i="0" dirty="0">
                <a:solidFill>
                  <a:srgbClr val="000000"/>
                </a:solidFill>
                <a:effectLst/>
              </a:rPr>
              <a:t>Optimise for brevity.</a:t>
            </a:r>
            <a:endParaRPr lang="en-IE" sz="2400" dirty="0">
              <a:solidFill>
                <a:srgbClr val="343541"/>
              </a:solidFill>
              <a:latin typeface="Söhne"/>
            </a:endParaRPr>
          </a:p>
          <a:p>
            <a:br>
              <a:rPr lang="en-IE" sz="2400" dirty="0">
                <a:solidFill>
                  <a:srgbClr val="343541"/>
                </a:solidFill>
                <a:latin typeface="Söhne"/>
              </a:rPr>
            </a:br>
            <a:r>
              <a:rPr lang="en-IE" sz="2400" dirty="0">
                <a:solidFill>
                  <a:srgbClr val="343541"/>
                </a:solidFill>
                <a:latin typeface="Söhne"/>
              </a:rPr>
              <a:t>Structure the script in a table.</a:t>
            </a:r>
            <a:endParaRPr lang="en-US" sz="2400" dirty="0">
              <a:solidFill>
                <a:srgbClr val="34354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1539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VALIDATE: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some questions to test the idea with people</a:t>
            </a:r>
          </a:p>
          <a:p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A9E4C-CC8B-08B4-1BA2-97018AF6EB5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 dirty="0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25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Validate: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Simulate customer response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5400F-5985-47B0-1785-2BFD7DBD9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Simulate </a:t>
            </a:r>
            <a:r>
              <a:rPr lang="en-GB" sz="2800" dirty="0">
                <a:solidFill>
                  <a:srgbClr val="00B0F0"/>
                </a:solidFill>
              </a:rPr>
              <a:t>[customer] </a:t>
            </a:r>
            <a:r>
              <a:rPr lang="en-GB" sz="2800" dirty="0">
                <a:solidFill>
                  <a:schemeClr val="tx1"/>
                </a:solidFill>
              </a:rPr>
              <a:t>response to the discovery interview for the final idea using the discovery interview script. 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The discovery interview is conducted by </a:t>
            </a:r>
            <a:r>
              <a:rPr lang="en-GB" sz="2800" dirty="0">
                <a:solidFill>
                  <a:srgbClr val="00B0F0"/>
                </a:solidFill>
              </a:rPr>
              <a:t>[\role]</a:t>
            </a:r>
          </a:p>
          <a:p>
            <a:br>
              <a:rPr lang="en-IE" sz="2800" dirty="0">
                <a:solidFill>
                  <a:srgbClr val="343541"/>
                </a:solidFill>
                <a:latin typeface="Söhne"/>
              </a:rPr>
            </a:br>
            <a:r>
              <a:rPr lang="en-IE" sz="2800" dirty="0">
                <a:solidFill>
                  <a:srgbClr val="343541"/>
                </a:solidFill>
                <a:latin typeface="Söhne"/>
              </a:rPr>
              <a:t>Tabulate output.</a:t>
            </a:r>
          </a:p>
          <a:p>
            <a:endParaRPr lang="en-IE" sz="2800" dirty="0">
              <a:solidFill>
                <a:srgbClr val="343541"/>
              </a:solidFill>
              <a:latin typeface="Söhne"/>
            </a:endParaRPr>
          </a:p>
          <a:p>
            <a:r>
              <a:rPr lang="en-GB" sz="2800" b="0" i="0" dirty="0">
                <a:solidFill>
                  <a:srgbClr val="000000"/>
                </a:solidFill>
                <a:effectLst/>
              </a:rPr>
              <a:t>Optimise for brevity.</a:t>
            </a:r>
            <a:endParaRPr lang="en-US" sz="2800" dirty="0">
              <a:solidFill>
                <a:srgbClr val="34354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87017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Validate: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Simulate customer response</a:t>
            </a:r>
            <a:endParaRPr lang="en-US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483CA-8CF9-1763-E4E1-BC062CAFE4D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5936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Secure a sponsor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7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8744CBE-9EC1-02D4-0F29-5E422951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4" y="971631"/>
            <a:ext cx="6124572" cy="984885"/>
          </a:xfrm>
        </p:spPr>
        <p:txBody>
          <a:bodyPr/>
          <a:lstStyle/>
          <a:p>
            <a:r>
              <a:rPr lang="en-IE" sz="3200">
                <a:cs typeface="Segoe UI"/>
              </a:rPr>
              <a:t>What we've learned...</a:t>
            </a:r>
            <a:br>
              <a:rPr lang="en-IE" sz="3200">
                <a:cs typeface="Segoe UI"/>
              </a:rPr>
            </a:br>
            <a:r>
              <a:rPr lang="en-IE" sz="3200">
                <a:cs typeface="Segoe UI"/>
              </a:rPr>
              <a:t>The Garage Growth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2BFBE-E0E8-1D47-6ABE-5ABA8956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715" y="3076736"/>
            <a:ext cx="7073406" cy="232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916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554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SPONSOR: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an outline for a sponsor pitch deck</a:t>
            </a:r>
          </a:p>
          <a:p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FE54C-97A3-FE9F-C468-56821623E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For the final idea create a specific PowerPoint pitch deck outline to secure investment and sponsorship from the senior leadership team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Be specific to the final idea and incorporate any relevant facts and market data. 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The target audience for the pitch is the C-suite.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b="0" i="0" dirty="0">
                <a:solidFill>
                  <a:srgbClr val="000000"/>
                </a:solidFill>
                <a:effectLst/>
              </a:rPr>
              <a:t>Optimise for brevity.</a:t>
            </a:r>
            <a:endParaRPr lang="en-GB" sz="2800" dirty="0">
              <a:solidFill>
                <a:schemeClr val="tx1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4571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SPONSOR: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an outline for a sponsor pitch deck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CD882-DBF6-4B64-5B10-3289A126DB4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dirty="0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14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did it!!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CDA920-B748-AB49-9126-D7AA60F604C4}"/>
                  </a:ext>
                </a:extLst>
              </p14:cNvPr>
              <p14:cNvContentPartPr/>
              <p14:nvPr/>
            </p14:nvContentPartPr>
            <p14:xfrm>
              <a:off x="1994856" y="2840808"/>
              <a:ext cx="3207600" cy="1710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CDA920-B748-AB49-9126-D7AA60F604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5857" y="2831810"/>
                <a:ext cx="3225238" cy="17283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080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A442-3C2F-C881-4B97-DE446B0F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next … ?</a:t>
            </a:r>
            <a:br>
              <a:rPr lang="en-IE" dirty="0"/>
            </a:br>
            <a:br>
              <a:rPr lang="en-IE" dirty="0"/>
            </a:br>
            <a:r>
              <a:rPr lang="en-IE" dirty="0"/>
              <a:t>Making it real …</a:t>
            </a:r>
          </a:p>
        </p:txBody>
      </p:sp>
    </p:spTree>
    <p:extLst>
      <p:ext uri="{BB962C8B-B14F-4D97-AF65-F5344CB8AC3E}">
        <p14:creationId xmlns:p14="http://schemas.microsoft.com/office/powerpoint/2010/main" val="1938104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1476-CAE9-DA5C-9093-D9F33EFE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168429"/>
            <a:ext cx="5915025" cy="739619"/>
          </a:xfrm>
        </p:spPr>
        <p:txBody>
          <a:bodyPr>
            <a:normAutofit/>
          </a:bodyPr>
          <a:lstStyle/>
          <a:p>
            <a:r>
              <a:rPr lang="en-IE" dirty="0"/>
              <a:t>What we’re learning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1579F-17B1-3153-2A88-D8F659C83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144209"/>
            <a:ext cx="5915025" cy="71670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000" dirty="0"/>
              <a:t>Promote Divergent Thinking</a:t>
            </a:r>
          </a:p>
          <a:p>
            <a:pPr marL="719138" lvl="1"/>
            <a:r>
              <a:rPr lang="en-IE" dirty="0"/>
              <a:t>Generate lots of wild ideas, cross associate,</a:t>
            </a:r>
          </a:p>
          <a:p>
            <a:pPr marL="547688" lvl="1" indent="0">
              <a:buNone/>
            </a:pPr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IE" sz="2000" dirty="0"/>
              <a:t>Challenge Expertise Bias</a:t>
            </a:r>
          </a:p>
          <a:p>
            <a:pPr marL="719138" lvl="1"/>
            <a:r>
              <a:rPr lang="en-IE" dirty="0"/>
              <a:t>Produce atypical ideas and designs that humans would never imagine using traditional methods</a:t>
            </a:r>
          </a:p>
          <a:p>
            <a:pPr marL="547688" lvl="1" indent="0">
              <a:buNone/>
            </a:pPr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IE" sz="2000" dirty="0"/>
              <a:t>Assist in Idea Evaluation</a:t>
            </a:r>
          </a:p>
          <a:p>
            <a:pPr marL="719138" lvl="1"/>
            <a:r>
              <a:rPr lang="en-IE" dirty="0"/>
              <a:t>Evaluating lots of ideas, combining them</a:t>
            </a:r>
          </a:p>
          <a:p>
            <a:pPr marL="547688" lvl="1" indent="0">
              <a:buNone/>
            </a:pPr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IE" sz="2000" dirty="0"/>
              <a:t>Support’s idea refinement</a:t>
            </a:r>
          </a:p>
          <a:p>
            <a:pPr marL="719138" lvl="1"/>
            <a:r>
              <a:rPr lang="en-IE" dirty="0"/>
              <a:t>Combine / merge a large number of ideas to produce stronger ones</a:t>
            </a:r>
          </a:p>
          <a:p>
            <a:pPr marL="547688" lvl="1" indent="0">
              <a:buNone/>
            </a:pPr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IE" sz="2000" dirty="0"/>
              <a:t>Communicate ideas for collaboration and sponsorship</a:t>
            </a:r>
          </a:p>
          <a:p>
            <a:pPr marL="719138" lvl="1">
              <a:lnSpc>
                <a:spcPct val="100000"/>
              </a:lnSpc>
            </a:pPr>
            <a:r>
              <a:rPr lang="en-IE" dirty="0"/>
              <a:t>Assist communicating ideas in written, visual, video and pitch deck form</a:t>
            </a:r>
          </a:p>
          <a:p>
            <a:pPr marL="342900" lvl="1" indent="0">
              <a:buNone/>
            </a:pPr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IE" sz="2000" dirty="0"/>
              <a:t>Beginning to truly democratises innovation</a:t>
            </a:r>
          </a:p>
          <a:p>
            <a:pPr marL="719138" lvl="1">
              <a:lnSpc>
                <a:spcPct val="100000"/>
              </a:lnSpc>
            </a:pPr>
            <a:r>
              <a:rPr lang="en-IE" dirty="0"/>
              <a:t>Assists everyone in their individual and collective efforts to create hitherto unimaginable solutions.</a:t>
            </a:r>
          </a:p>
          <a:p>
            <a:pPr marL="342900" lvl="1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8739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28" y="4197041"/>
            <a:ext cx="1648543" cy="6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2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795136" y="3085937"/>
            <a:ext cx="526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Let’s get started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8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1E0B-F7FE-8711-7251-C93C42DD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31" y="522514"/>
            <a:ext cx="5915025" cy="566357"/>
          </a:xfrm>
        </p:spPr>
        <p:txBody>
          <a:bodyPr/>
          <a:lstStyle/>
          <a:p>
            <a:r>
              <a:rPr lang="en-IE" dirty="0"/>
              <a:t>What is prompting?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45B9C-4FBF-8070-8F63-5C4CF9B41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97" y="1382785"/>
            <a:ext cx="6411005" cy="7182758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 dirty="0">
                <a:solidFill>
                  <a:srgbClr val="242424"/>
                </a:solidFill>
                <a:effectLst/>
              </a:rPr>
              <a:t>Text you enter when you're trying to get an AI tool to do something. It is both an art and a science. To get the best results, you need to structure your prompt in a way that the model can understand.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 dirty="0">
                <a:solidFill>
                  <a:srgbClr val="242424"/>
                </a:solidFill>
                <a:effectLst/>
              </a:rPr>
              <a:t>Like any other skill, prompting takes practice to perfect. 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 dirty="0">
                <a:solidFill>
                  <a:srgbClr val="242424"/>
                </a:solidFill>
                <a:effectLst/>
              </a:rPr>
              <a:t>In general, the more specific and detailed you make your prompt, the better results you'll get.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242424"/>
                </a:solidFill>
                <a:effectLst/>
              </a:rPr>
              <a:t>There are five key elements to include in your prompt:</a:t>
            </a:r>
          </a:p>
          <a:p>
            <a:pPr marL="0" indent="0" algn="l">
              <a:buNone/>
            </a:pPr>
            <a:endParaRPr lang="en-GB" b="0" i="0" dirty="0">
              <a:solidFill>
                <a:srgbClr val="242424"/>
              </a:solidFill>
              <a:effectLst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 dirty="0">
                <a:solidFill>
                  <a:srgbClr val="242424"/>
                </a:solidFill>
                <a:effectLst/>
              </a:rPr>
              <a:t>Persona: </a:t>
            </a:r>
            <a:r>
              <a:rPr lang="en-GB" b="0" i="0" dirty="0">
                <a:solidFill>
                  <a:srgbClr val="242424"/>
                </a:solidFill>
                <a:effectLst/>
              </a:rPr>
              <a:t>Tell the tool its job title (e.g. its role)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 dirty="0">
                <a:solidFill>
                  <a:srgbClr val="242424"/>
                </a:solidFill>
                <a:effectLst/>
              </a:rPr>
              <a:t>Objective: </a:t>
            </a:r>
            <a:r>
              <a:rPr lang="en-GB" b="0" i="0" dirty="0">
                <a:solidFill>
                  <a:srgbClr val="242424"/>
                </a:solidFill>
                <a:effectLst/>
              </a:rPr>
              <a:t>What do you want it to do?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 dirty="0">
                <a:solidFill>
                  <a:srgbClr val="242424"/>
                </a:solidFill>
                <a:effectLst/>
              </a:rPr>
              <a:t>Audience: </a:t>
            </a:r>
            <a:r>
              <a:rPr lang="en-GB" b="0" i="0" dirty="0">
                <a:solidFill>
                  <a:srgbClr val="242424"/>
                </a:solidFill>
                <a:effectLst/>
              </a:rPr>
              <a:t>Who will receive the message? 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 dirty="0">
                <a:solidFill>
                  <a:srgbClr val="242424"/>
                </a:solidFill>
                <a:effectLst/>
              </a:rPr>
              <a:t>Output Parameters:</a:t>
            </a:r>
            <a:r>
              <a:rPr lang="en-GB" b="0" i="0" dirty="0">
                <a:solidFill>
                  <a:srgbClr val="242424"/>
                </a:solidFill>
                <a:effectLst/>
              </a:rPr>
              <a:t> Tone, style, length… let the tool know any guidelines.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 dirty="0">
                <a:solidFill>
                  <a:srgbClr val="242424"/>
                </a:solidFill>
                <a:effectLst/>
              </a:rPr>
              <a:t>Context: </a:t>
            </a:r>
            <a:r>
              <a:rPr lang="en-GB" b="0" i="0" dirty="0">
                <a:solidFill>
                  <a:srgbClr val="242424"/>
                </a:solidFill>
                <a:effectLst/>
              </a:rPr>
              <a:t>What points should be covered? What's the call to action?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5038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513483" y="149128"/>
            <a:ext cx="6343491" cy="969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Setup </a:t>
            </a:r>
            <a:r>
              <a:rPr lang="en-US" dirty="0" err="1">
                <a:solidFill>
                  <a:srgbClr val="FF0000"/>
                </a:solidFill>
              </a:rPr>
              <a:t>Setup</a:t>
            </a:r>
            <a:r>
              <a:rPr lang="en-US" dirty="0">
                <a:solidFill>
                  <a:srgbClr val="FF0000"/>
                </a:solidFill>
              </a:rPr>
              <a:t> our AI Assistant using Copilot</a:t>
            </a:r>
            <a:endParaRPr lang="en-US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100" dirty="0"/>
          </a:p>
          <a:p>
            <a:endParaRPr lang="en-US" sz="1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b="0" i="0" dirty="0">
                <a:solidFill>
                  <a:srgbClr val="000000"/>
                </a:solidFill>
                <a:effectLst/>
              </a:rPr>
              <a:t>Act as if you are the best strategic business model innovator in the world for </a:t>
            </a:r>
            <a:r>
              <a:rPr lang="en-GB" sz="2400" dirty="0">
                <a:solidFill>
                  <a:srgbClr val="000000"/>
                </a:solidFill>
              </a:rPr>
              <a:t>large multinational</a:t>
            </a:r>
            <a:r>
              <a:rPr lang="en-GB" sz="2400" b="0" i="0" dirty="0">
                <a:solidFill>
                  <a:srgbClr val="000000"/>
                </a:solidFill>
                <a:effectLst/>
              </a:rPr>
              <a:t> companies.</a:t>
            </a: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</a:rPr>
              <a:t>I want you to be my strategic innovation coach to help reimagine and reinvent </a:t>
            </a:r>
            <a:r>
              <a:rPr lang="en-GB" sz="2400" b="0" i="0" dirty="0">
                <a:solidFill>
                  <a:srgbClr val="00B0F0"/>
                </a:solidFill>
                <a:effectLst/>
              </a:rPr>
              <a:t>[our company] </a:t>
            </a:r>
            <a:r>
              <a:rPr lang="en-GB" sz="2400" b="0" i="0" dirty="0">
                <a:solidFill>
                  <a:srgbClr val="000000"/>
                </a:solidFill>
                <a:effectLst/>
              </a:rPr>
              <a:t>Business Model in the age of digitization and the era of generative AI.</a:t>
            </a: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</a:rPr>
              <a:t>The key audience you are coaching is the senior leadership team.</a:t>
            </a: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</a:rPr>
              <a:t>Responses should be creative, push the boundaries, challenge the status quo and seek to reimagin</a:t>
            </a:r>
            <a:r>
              <a:rPr lang="en-GB" sz="2400" dirty="0">
                <a:solidFill>
                  <a:srgbClr val="000000"/>
                </a:solidFill>
              </a:rPr>
              <a:t>e and disrupt the market in which the company operates. I will provide the opportunity we wish to tackle do not ask clarifying questions.</a:t>
            </a:r>
            <a:br>
              <a:rPr lang="en-GB" sz="2400" dirty="0">
                <a:solidFill>
                  <a:srgbClr val="000000"/>
                </a:solidFill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908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513483" y="149128"/>
            <a:ext cx="6343491" cy="969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PRE-IDEATE </a:t>
            </a:r>
            <a:r>
              <a:rPr lang="en-US" dirty="0">
                <a:solidFill>
                  <a:srgbClr val="FF0000"/>
                </a:solidFill>
              </a:rPr>
              <a:t>Setup our AI Assistant using Copilot</a:t>
            </a:r>
            <a:endParaRPr lang="en-US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100" dirty="0"/>
          </a:p>
          <a:p>
            <a:endParaRPr lang="en-US" sz="1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B7DF35-783E-F73B-C9E8-31DAA001F4A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 dirty="0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21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804597" y="3657437"/>
            <a:ext cx="526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Focus on a big opportunity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B22AFA5143084B8A29EF9634FF296C" ma:contentTypeVersion="15" ma:contentTypeDescription="Create a new document." ma:contentTypeScope="" ma:versionID="477d7ab3a63cd6960c664ea9ca2bd06b">
  <xsd:schema xmlns:xsd="http://www.w3.org/2001/XMLSchema" xmlns:xs="http://www.w3.org/2001/XMLSchema" xmlns:p="http://schemas.microsoft.com/office/2006/metadata/properties" xmlns:ns1="http://schemas.microsoft.com/sharepoint/v3" xmlns:ns2="29de3eeb-59ba-4295-8bf2-97c2700dbda0" xmlns:ns3="d6cc7bcf-5d5c-4959-bf98-5a05a2e53475" targetNamespace="http://schemas.microsoft.com/office/2006/metadata/properties" ma:root="true" ma:fieldsID="2d131058f6225f8704c90dd2be556ef2" ns1:_="" ns2:_="" ns3:_="">
    <xsd:import namespace="http://schemas.microsoft.com/sharepoint/v3"/>
    <xsd:import namespace="29de3eeb-59ba-4295-8bf2-97c2700dbda0"/>
    <xsd:import namespace="d6cc7bcf-5d5c-4959-bf98-5a05a2e534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de3eeb-59ba-4295-8bf2-97c2700dbd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8" nillable="true" ma:displayName="MediaServiceDocTags" ma:hidden="true" ma:internalName="MediaServiceDocTag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cc7bcf-5d5c-4959-bf98-5a05a2e53475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C4092-607A-40E0-866E-8E4C25B2F438}"/>
</file>

<file path=customXml/itemProps2.xml><?xml version="1.0" encoding="utf-8"?>
<ds:datastoreItem xmlns:ds="http://schemas.openxmlformats.org/officeDocument/2006/customXml" ds:itemID="{5AC3D64C-DF9C-4A44-92D0-29824728BCF3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sharepoint/v3"/>
    <ds:schemaRef ds:uri="http://www.w3.org/XML/1998/namespace"/>
    <ds:schemaRef ds:uri="6a72bcc4-a853-4222-92b9-4084c3358c08"/>
    <ds:schemaRef ds:uri="230e9df3-be65-4c73-a93b-d1236ebd677e"/>
    <ds:schemaRef ds:uri="793b53e5-497a-4673-84e6-5bc609ecca57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6EAD1D0-616F-4E09-8AC3-25836E92B20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2077</Words>
  <Application>Microsoft Office PowerPoint</Application>
  <PresentationFormat>On-screen Show (4:3)</PresentationFormat>
  <Paragraphs>258</Paragraphs>
  <Slides>46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-apple-system</vt:lpstr>
      <vt:lpstr>Aptos</vt:lpstr>
      <vt:lpstr>Aptos Display</vt:lpstr>
      <vt:lpstr>Arial</vt:lpstr>
      <vt:lpstr>Segoe</vt:lpstr>
      <vt:lpstr>Segoe UI</vt:lpstr>
      <vt:lpstr>Segoe UI Semibold</vt:lpstr>
      <vt:lpstr>Segoe UI Semilight</vt:lpstr>
      <vt:lpstr>Söhne</vt:lpstr>
      <vt:lpstr>Office Theme</vt:lpstr>
      <vt:lpstr>AI-powered Innovation Using AI  to accelerate your Innovation</vt:lpstr>
      <vt:lpstr>The Garage</vt:lpstr>
      <vt:lpstr>Using AI to accelerate your Innovation</vt:lpstr>
      <vt:lpstr>What we've learned... The Garage Growth Framework</vt:lpstr>
      <vt:lpstr>Using AI to accelerate your Innovation</vt:lpstr>
      <vt:lpstr>What is prompting?</vt:lpstr>
      <vt:lpstr>PowerPoint Presentation</vt:lpstr>
      <vt:lpstr>PowerPoint Presentation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Using AI to accelerate your Innovation</vt:lpstr>
      <vt:lpstr>What next … ?  Making it real …</vt:lpstr>
      <vt:lpstr>What we’re learning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AI to accelerate your Innovation</dc:title>
  <dc:creator>Mike Pell</dc:creator>
  <cp:lastModifiedBy>Piali Ghose</cp:lastModifiedBy>
  <cp:revision>112</cp:revision>
  <dcterms:created xsi:type="dcterms:W3CDTF">2023-08-15T19:51:23Z</dcterms:created>
  <dcterms:modified xsi:type="dcterms:W3CDTF">2024-06-06T01:03:20Z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Classified as Microsoft Confidential</vt:lpwstr>
  </property>
  <property fmtid="{D5CDD505-2E9C-101B-9397-08002B2CF9AE}" pid="3" name="ContentTypeId">
    <vt:lpwstr>0x0101007FB22AFA5143084B8A29EF9634FF296C</vt:lpwstr>
  </property>
  <property fmtid="{D5CDD505-2E9C-101B-9397-08002B2CF9AE}" pid="4" name="MediaServiceImageTags">
    <vt:lpwstr/>
  </property>
</Properties>
</file>